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8"/>
  </p:notesMasterIdLst>
  <p:sldIdLst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97DB6D-5E89-44D4-84EB-9B01BDFB4695}" type="datetimeFigureOut">
              <a:rPr lang="en-ZA" smtClean="0"/>
              <a:t>20/November/2014</a:t>
            </a:fld>
            <a:endParaRPr lang="en-Z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Z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Z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Z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BF360A-4680-4CE5-99DA-A51CC1A2FB8B}" type="slidenum">
              <a:rPr lang="en-ZA" smtClean="0"/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88787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21989450-1F83-4ACD-A0F5-3E81A73117FC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7AA422C9-5125-4758-8DA3-4A8E9C0262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73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65536ED3-8BAC-4AF1-98A3-FDB0AE8F065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78127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667E6D5-A5B7-4229-BB98-503888FCD19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7799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4E7AE-FB3C-4001-B144-0202338A700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A0AA3-05D0-4EC4-90B4-DB4AF0CB924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556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DB7A05-1A5F-461F-A8C5-2C64382C340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914F6-D910-4C67-8222-2BC6382952B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79455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09FE1-7CF3-484C-9937-4AB735960D1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AD7C7F-69C8-498C-A9C4-2B89C4FE845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7520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4F9D2C-0A40-41FA-BCD9-AC6AF9E690B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5B9CD-51D4-41F5-85FA-C3DD9D8B946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3969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3DE94-9D60-46E2-99F8-B48BF0B79B7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AC50D-D19A-4B88-94A2-3CB70BB7F20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7805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868D7-BC71-42C4-890D-FFD538C425A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F4605-A2ED-4184-8196-31CBE4F9FAB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9788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12075-C8C6-4BE8-B050-CAAA747E5CC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F38E56-AF34-4016-B6AA-9E419A812C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8017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9188D-A0EB-460D-8D5E-34F93CFFB9F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A8284-C094-4F2F-AEA7-02929E60695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18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DCFD498-E02A-40FB-9354-3A3C338B5B3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44922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CB26B-24A0-4FF3-B047-7EF8CE3AE78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A2B7B-4607-49A7-A8D5-2C6D70FEB0A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0479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9BBA9-8824-49B1-B469-4933947C0DC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D157A-4694-4E60-A073-1587886F55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0134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7ABD05-9B35-4450-A64B-DEA0A87B51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B9C034-B753-47CA-BAD3-029357CF954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176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7453423-E098-4E58-B039-FB90F7EE39C1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137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E51E28B-B25D-4242-9891-B092890E81D5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77032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99439C8D-7F72-4542-80C4-FFAE08591DB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61018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51113D2B-0EC4-49B6-B428-D97720E9265B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34585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A5ED0D8A-7B73-4A19-8E28-771DE770920D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05122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823A803F-7D1E-4394-94DC-0C80DC8EE57E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80427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1D455C16-AC42-47B9-9E8B-0DBE4828EA93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6942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rgbClr val="808080"/>
                </a:solidFill>
                <a:latin typeface="Arial Bold Italic" pitchFamily="1" charset="0"/>
                <a:ea typeface="+mn-ea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A53BD57-C497-4D78-BF7E-ADB9D0578CB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41264771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Osak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Osak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A3D6389-85F7-44BE-9C84-743136FE09F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11/20/2014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CA99A60-AA1C-4461-8F7F-624D263E98E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659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Powerpoint Presentation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12"/>
          <p:cNvSpPr>
            <a:spLocks noGrp="1" noChangeArrowheads="1"/>
          </p:cNvSpPr>
          <p:nvPr>
            <p:ph type="ctrTitle" idx="4294967295"/>
          </p:nvPr>
        </p:nvSpPr>
        <p:spPr>
          <a:xfrm>
            <a:off x="306388" y="116632"/>
            <a:ext cx="8532812" cy="3600400"/>
          </a:xfrm>
        </p:spPr>
        <p:txBody>
          <a:bodyPr rtlCol="0">
            <a:normAutofit/>
          </a:bodyPr>
          <a:lstStyle/>
          <a:p>
            <a:pPr algn="l"/>
            <a:r>
              <a:rPr lang="en-US" sz="3400" dirty="0" smtClean="0">
                <a:latin typeface="Arial Bold" pitchFamily="1" charset="0"/>
                <a:ea typeface="Osaka" pitchFamily="1" charset="-128"/>
              </a:rPr>
              <a:t/>
            </a:r>
            <a:br>
              <a:rPr lang="en-US" sz="3400" dirty="0" smtClean="0">
                <a:latin typeface="Arial Bold" pitchFamily="1" charset="0"/>
                <a:ea typeface="Osaka" pitchFamily="1" charset="-128"/>
              </a:rPr>
            </a:br>
            <a:r>
              <a:rPr lang="en-US" sz="3400" dirty="0" smtClean="0">
                <a:latin typeface="Arial Bold" pitchFamily="1" charset="0"/>
                <a:ea typeface="Osaka" pitchFamily="1" charset="-128"/>
              </a:rPr>
              <a:t/>
            </a:r>
            <a:br>
              <a:rPr lang="en-US" sz="3400" dirty="0" smtClean="0">
                <a:latin typeface="Arial Bold" pitchFamily="1" charset="0"/>
                <a:ea typeface="Osaka" pitchFamily="1" charset="-128"/>
              </a:rPr>
            </a:br>
            <a:r>
              <a:rPr lang="en-ZA" sz="4000" dirty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/>
            </a:r>
            <a:br>
              <a:rPr lang="en-ZA" sz="4000" dirty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</a:br>
            <a:r>
              <a:rPr lang="en-ZA" sz="4000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>SCOA – One Information Session</a:t>
            </a:r>
            <a:br>
              <a:rPr lang="en-ZA" sz="4000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</a:br>
            <a:r>
              <a:rPr lang="en-ZA" sz="4000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/>
            </a:r>
            <a:br>
              <a:rPr lang="en-ZA" sz="4000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</a:br>
            <a:r>
              <a:rPr lang="en-ZA" sz="4000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>Project Plan and Key Milestones </a:t>
            </a:r>
            <a:endParaRPr lang="en-US" sz="2800" b="1" i="1" dirty="0" smtClean="0">
              <a:latin typeface="Arial Bold" pitchFamily="1" charset="0"/>
              <a:ea typeface="Osaka" pitchFamily="1" charset="-128"/>
            </a:endParaRPr>
          </a:p>
        </p:txBody>
      </p:sp>
      <p:sp>
        <p:nvSpPr>
          <p:cNvPr id="14340" name="Rectangle 14"/>
          <p:cNvSpPr>
            <a:spLocks noChangeArrowheads="1"/>
          </p:cNvSpPr>
          <p:nvPr/>
        </p:nvSpPr>
        <p:spPr bwMode="auto">
          <a:xfrm>
            <a:off x="0" y="4764088"/>
            <a:ext cx="86899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ea typeface="Osaka"/>
                <a:cs typeface="Osaka"/>
              </a:rPr>
              <a:t>Presented by National Treasury: Chief Directorate Local Government Budget Analysis – </a:t>
            </a:r>
            <a:r>
              <a:rPr lang="en-US" sz="1400" b="1" dirty="0" smtClean="0">
                <a:solidFill>
                  <a:prstClr val="white"/>
                </a:solidFill>
                <a:ea typeface="Osaka"/>
                <a:cs typeface="Osaka"/>
              </a:rPr>
              <a:t>18 November  </a:t>
            </a:r>
            <a:r>
              <a:rPr lang="en-US" sz="1400" b="1" dirty="0">
                <a:solidFill>
                  <a:prstClr val="white"/>
                </a:solidFill>
                <a:ea typeface="Osaka"/>
                <a:cs typeface="Osaka"/>
              </a:rPr>
              <a:t>2014</a:t>
            </a:r>
          </a:p>
          <a:p>
            <a:pPr algn="r" fontAlgn="base">
              <a:spcBef>
                <a:spcPct val="20000"/>
              </a:spcBef>
              <a:spcAft>
                <a:spcPct val="0"/>
              </a:spcAft>
            </a:pPr>
            <a:r>
              <a:rPr lang="en-US" sz="1400" b="1" dirty="0">
                <a:solidFill>
                  <a:prstClr val="white"/>
                </a:solidFill>
                <a:ea typeface="Osaka"/>
                <a:cs typeface="Osaka"/>
              </a:rPr>
              <a:t> </a:t>
            </a:r>
            <a:endParaRPr lang="en-US" sz="1400" dirty="0">
              <a:solidFill>
                <a:prstClr val="white"/>
              </a:solidFill>
              <a:ea typeface="Osaka"/>
              <a:cs typeface="Osaka"/>
            </a:endParaRPr>
          </a:p>
        </p:txBody>
      </p:sp>
    </p:spTree>
    <p:extLst>
      <p:ext uri="{BB962C8B-B14F-4D97-AF65-F5344CB8AC3E}">
        <p14:creationId xmlns:p14="http://schemas.microsoft.com/office/powerpoint/2010/main" val="2038264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Project Plan and Key Milestones – Non-piloting municipalities (1)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FD498-E02A-40FB-9354-3A3C338B5B31}" type="slidenum">
              <a:rPr lang="en-US" smtClean="0"/>
              <a:pPr>
                <a:defRPr/>
              </a:pPr>
              <a:t>2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930342"/>
              </p:ext>
            </p:extLst>
          </p:nvPr>
        </p:nvGraphicFramePr>
        <p:xfrm>
          <a:off x="179512" y="1234965"/>
          <a:ext cx="8784976" cy="49186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36504"/>
                <a:gridCol w="1512168"/>
                <a:gridCol w="1512168"/>
                <a:gridCol w="1224136"/>
              </a:tblGrid>
              <a:tr h="468532"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Activity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2014/15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2015/16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2016/17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373797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ZA" sz="2000" dirty="0" smtClean="0"/>
                        <a:t>Awareness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600" dirty="0" smtClean="0"/>
                        <a:t>Council</a:t>
                      </a:r>
                      <a:r>
                        <a:rPr lang="en-ZA" sz="1600" baseline="0" dirty="0" smtClean="0"/>
                        <a:t> awareness – Council resolution on SCOA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600" baseline="0" dirty="0" smtClean="0"/>
                        <a:t>Broader administrative awareness – Senior managers. Management report</a:t>
                      </a:r>
                      <a:endParaRPr lang="en-ZA" sz="16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ZA" sz="200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600" dirty="0" smtClean="0"/>
                        <a:t>Nov</a:t>
                      </a:r>
                      <a:r>
                        <a:rPr lang="en-ZA" sz="1600" baseline="0" dirty="0" smtClean="0"/>
                        <a:t> 2014</a:t>
                      </a:r>
                      <a:endParaRPr lang="en-ZA" sz="2000" baseline="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dirty="0" smtClean="0"/>
                        <a:t>Nov</a:t>
                      </a:r>
                      <a:r>
                        <a:rPr lang="en-ZA" sz="1600" baseline="0" dirty="0" smtClean="0"/>
                        <a:t> 2014 and continuous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ZA" sz="1600" baseline="0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Continuous</a:t>
                      </a:r>
                      <a:endParaRPr lang="en-ZA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Continuous</a:t>
                      </a:r>
                    </a:p>
                    <a:p>
                      <a:endParaRPr lang="en-ZA" sz="2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727970">
                <a:tc>
                  <a:txBody>
                    <a:bodyPr/>
                    <a:lstStyle/>
                    <a:p>
                      <a:r>
                        <a:rPr lang="en-ZA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Governance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Establish project management office (Project</a:t>
                      </a: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Manager)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Detail project plan including all senior managers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Sign-off project plan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Establishment of forums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Determining impact on business policies, processes &amp; procedures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en-ZA" sz="16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Progress and risk management </a:t>
                      </a:r>
                      <a:endParaRPr lang="en-ZA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sz="200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600" dirty="0" smtClean="0"/>
                        <a:t>Jan 2015</a:t>
                      </a:r>
                    </a:p>
                    <a:p>
                      <a:endParaRPr lang="en-ZA" sz="160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600" dirty="0" smtClean="0"/>
                        <a:t>Feb</a:t>
                      </a:r>
                      <a:r>
                        <a:rPr lang="en-ZA" sz="1600" baseline="0" dirty="0" smtClean="0"/>
                        <a:t> 2015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dirty="0" smtClean="0"/>
                        <a:t>Feb</a:t>
                      </a:r>
                      <a:r>
                        <a:rPr lang="en-ZA" sz="1600" baseline="0" dirty="0" smtClean="0"/>
                        <a:t> 2015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dirty="0" smtClean="0"/>
                        <a:t>Feb</a:t>
                      </a:r>
                      <a:r>
                        <a:rPr lang="en-ZA" sz="1600" baseline="0" dirty="0" smtClean="0"/>
                        <a:t> 2015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baseline="0" dirty="0" smtClean="0"/>
                        <a:t>Feb 2015 to June 2016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600" baseline="0" dirty="0" smtClean="0"/>
                        <a:t>Continuous</a:t>
                      </a:r>
                    </a:p>
                    <a:p>
                      <a:endParaRPr lang="en-ZA" sz="1600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Continuous</a:t>
                      </a:r>
                      <a:endParaRPr lang="en-ZA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endParaRPr lang="en-ZA" sz="200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600" baseline="0" dirty="0" smtClean="0"/>
                        <a:t>Continuous</a:t>
                      </a:r>
                      <a:endParaRPr lang="en-ZA" sz="16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Project Plan and Key Milestones – Non-piloting municipalities (2)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FD498-E02A-40FB-9354-3A3C338B5B31}" type="slidenum">
              <a:rPr lang="en-US" smtClean="0"/>
              <a:pPr>
                <a:defRPr/>
              </a:pPr>
              <a:t>3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7390804"/>
              </p:ext>
            </p:extLst>
          </p:nvPr>
        </p:nvGraphicFramePr>
        <p:xfrm>
          <a:off x="179512" y="1234965"/>
          <a:ext cx="8784976" cy="56542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08512"/>
                <a:gridCol w="1368152"/>
                <a:gridCol w="1512168"/>
                <a:gridCol w="1296144"/>
              </a:tblGrid>
              <a:tr h="594593"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Activity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2014/15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2015/16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2016/17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911810">
                <a:tc>
                  <a:txBody>
                    <a:bodyPr/>
                    <a:lstStyle/>
                    <a:p>
                      <a:pPr marL="354013" indent="-354013">
                        <a:buNone/>
                        <a:tabLst>
                          <a:tab pos="354013" algn="l"/>
                        </a:tabLst>
                      </a:pPr>
                      <a:r>
                        <a:rPr lang="en-ZA" b="1" dirty="0" smtClean="0"/>
                        <a:t>3)Project</a:t>
                      </a:r>
                      <a:r>
                        <a:rPr lang="en-ZA" b="1" baseline="0" dirty="0" smtClean="0"/>
                        <a:t> Initiation</a:t>
                      </a:r>
                      <a:endParaRPr lang="en-ZA" sz="1400" b="1" dirty="0" smtClean="0"/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400" b="1" dirty="0" smtClean="0"/>
                        <a:t>Vendor</a:t>
                      </a:r>
                      <a:r>
                        <a:rPr lang="en-ZA" sz="1400" b="1" baseline="0" dirty="0" smtClean="0"/>
                        <a:t> feedback and integration into project plan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endParaRPr lang="en-ZA" sz="1400" b="1" baseline="0" dirty="0" smtClean="0"/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endParaRPr lang="en-ZA" sz="1400" b="1" baseline="0" dirty="0" smtClean="0"/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400" b="1" baseline="0" dirty="0" smtClean="0"/>
                        <a:t>Segment evaluation and alignment to current municipal GL and org structure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Align function to municipal standard classification and identify anomalies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Line by line comparison of the item segment (rev, </a:t>
                      </a:r>
                      <a:r>
                        <a:rPr lang="en-ZA" sz="1400" b="1" baseline="0" dirty="0" err="1" smtClean="0"/>
                        <a:t>exp</a:t>
                      </a:r>
                      <a:r>
                        <a:rPr lang="en-ZA" sz="1400" b="1" baseline="0" dirty="0" smtClean="0"/>
                        <a:t>, assets) and identify anomalies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Defining funding sources and linking to the item segment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Define regional indicators and provide to SCOA Project Team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Define operation and capital projects including repairs and maintenance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Using the methodology of the municipality, update costing methodology</a:t>
                      </a:r>
                    </a:p>
                    <a:p>
                      <a:pPr marL="549275" indent="-285750">
                        <a:buFont typeface="Wingdings" pitchFamily="2" charset="2"/>
                        <a:buChar char="q"/>
                      </a:pPr>
                      <a:r>
                        <a:rPr lang="en-ZA" sz="1400" b="1" baseline="0" dirty="0" smtClean="0"/>
                        <a:t>Considerations impacting on more than on segment – PPE  register (module) to be aligned to project and </a:t>
                      </a:r>
                      <a:r>
                        <a:rPr lang="en-ZA" sz="1400" b="1" baseline="0" dirty="0" smtClean="0"/>
                        <a:t>item</a:t>
                      </a:r>
                      <a:endParaRPr lang="en-ZA" sz="1400" b="1" baseline="0" dirty="0" smtClean="0"/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endParaRPr lang="en-ZA" sz="14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ZA" b="1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="1" baseline="0" dirty="0" smtClean="0"/>
                        <a:t>Jan to June 2015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endParaRPr lang="en-ZA" sz="1400" b="1" baseline="0" dirty="0" smtClean="0"/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="1" baseline="0" dirty="0" smtClean="0"/>
                        <a:t>Jan 2014 to June 2015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b="1" dirty="0" smtClean="0"/>
                    </a:p>
                    <a:p>
                      <a:endParaRPr lang="en-ZA" b="1" dirty="0" smtClean="0"/>
                    </a:p>
                    <a:p>
                      <a:endParaRPr lang="en-ZA" b="1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Jan  2014 to Sep 2015</a:t>
                      </a:r>
                    </a:p>
                    <a:p>
                      <a:endParaRPr lang="en-ZA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627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Project Plan and Key Milestones – Non-piloting municipalities (3)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FD498-E02A-40FB-9354-3A3C338B5B31}" type="slidenum">
              <a:rPr lang="en-US" smtClean="0"/>
              <a:pPr>
                <a:defRPr/>
              </a:pPr>
              <a:t>4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3446403"/>
              </p:ext>
            </p:extLst>
          </p:nvPr>
        </p:nvGraphicFramePr>
        <p:xfrm>
          <a:off x="107504" y="1196751"/>
          <a:ext cx="8928992" cy="55446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06770"/>
                <a:gridCol w="1427009"/>
                <a:gridCol w="1577221"/>
                <a:gridCol w="1117992"/>
              </a:tblGrid>
              <a:tr h="371699"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Activity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2014/15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2015/16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2016/17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951422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ZA" b="1" dirty="0" smtClean="0"/>
                        <a:t>4)Specific</a:t>
                      </a:r>
                      <a:r>
                        <a:rPr lang="en-ZA" b="1" baseline="0" dirty="0" smtClean="0"/>
                        <a:t> requirements – System application </a:t>
                      </a:r>
                      <a:endParaRPr lang="en-ZA" sz="1400" b="1" dirty="0" smtClean="0"/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400" b="1" dirty="0" smtClean="0"/>
                        <a:t>Opening balance</a:t>
                      </a:r>
                      <a:r>
                        <a:rPr lang="en-ZA" sz="1400" b="1" baseline="0" dirty="0" smtClean="0"/>
                        <a:t> conversion – Historical information and data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400" b="1" dirty="0" smtClean="0"/>
                        <a:t>Budget</a:t>
                      </a:r>
                      <a:r>
                        <a:rPr lang="en-ZA" sz="1400" b="1" baseline="0" dirty="0" smtClean="0"/>
                        <a:t> conversion to SCOA tables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r>
                        <a:rPr lang="en-ZA" sz="1400" b="1" baseline="0" dirty="0" smtClean="0"/>
                        <a:t>Clearing of suspense accounts, clearing accounts, control accounts, and interface accounts</a:t>
                      </a:r>
                    </a:p>
                    <a:p>
                      <a:pPr marL="342900" indent="-342900">
                        <a:buFont typeface="Wingdings" pitchFamily="2" charset="2"/>
                        <a:buChar char="ü"/>
                      </a:pPr>
                      <a:endParaRPr lang="en-ZA" sz="14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 2015 to June 2016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 2015 to June 2016</a:t>
                      </a:r>
                    </a:p>
                    <a:p>
                      <a:endParaRPr lang="en-ZA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ZA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22149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ZA" b="1" dirty="0" smtClean="0"/>
                        <a:t>5)Understanding</a:t>
                      </a:r>
                      <a:r>
                        <a:rPr lang="en-ZA" b="1" baseline="0" dirty="0" smtClean="0"/>
                        <a:t> reporting requirements – Test, analyse, and understand content and ensure political and administrative leadership have a conceptual understanding</a:t>
                      </a:r>
                      <a:endParaRPr lang="en-ZA" sz="1400" b="1" dirty="0" smtClean="0"/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Budget reporting</a:t>
                      </a:r>
                      <a:r>
                        <a:rPr lang="en-ZA" sz="1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formats (MBRR)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Annual financial statement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Section 71 and 71 monthly reporting</a:t>
                      </a:r>
                      <a:endParaRPr lang="en-ZA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="1" dirty="0" smtClean="0"/>
                        <a:t>July 2016 to June 2017</a:t>
                      </a:r>
                    </a:p>
                    <a:p>
                      <a:endParaRPr lang="en-ZA" sz="1400" b="1" dirty="0" smtClean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 2016 to June 2017</a:t>
                      </a: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en-ZA" sz="1400" b="1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July 2016 to June 2017</a:t>
                      </a:r>
                    </a:p>
                    <a:p>
                      <a:endParaRPr lang="en-ZA" b="1" dirty="0" smtClean="0"/>
                    </a:p>
                    <a:p>
                      <a:endParaRPr lang="en-ZA" b="1" dirty="0" smtClean="0"/>
                    </a:p>
                    <a:p>
                      <a:endParaRPr lang="en-ZA" b="1" dirty="0" smtClean="0"/>
                    </a:p>
                    <a:p>
                      <a:endParaRPr lang="en-ZA" b="1" dirty="0" smtClean="0"/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en-ZA" sz="1400" b="1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631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Project Plan and Key Milestones – Non-piloting municipalities (4)</a:t>
            </a:r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CFD498-E02A-40FB-9354-3A3C338B5B31}" type="slidenum">
              <a:rPr lang="en-US" smtClean="0"/>
              <a:pPr>
                <a:defRPr/>
              </a:pPr>
              <a:t>5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482281"/>
              </p:ext>
            </p:extLst>
          </p:nvPr>
        </p:nvGraphicFramePr>
        <p:xfrm>
          <a:off x="107504" y="1124744"/>
          <a:ext cx="8928992" cy="59319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84061"/>
                <a:gridCol w="1390581"/>
                <a:gridCol w="1414190"/>
                <a:gridCol w="1440160"/>
              </a:tblGrid>
              <a:tr h="536975"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Activity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2014/15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2015/16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ZA" dirty="0" smtClean="0"/>
                        <a:t>2016/17</a:t>
                      </a:r>
                      <a:endParaRPr lang="en-ZA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837297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ZA" dirty="0" smtClean="0"/>
                        <a:t>4)Maintenance</a:t>
                      </a:r>
                      <a:r>
                        <a:rPr lang="en-ZA" baseline="0" dirty="0" smtClean="0"/>
                        <a:t> of SCOA requirements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Keep institutionalised knowledge updated and relevant in the changing environment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Attendance of information sessions by applicable officials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Attendance of system vendor user forums</a:t>
                      </a:r>
                    </a:p>
                    <a:p>
                      <a:pPr marL="285750" indent="-285750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Attendance of provincial CFO Forums</a:t>
                      </a:r>
                    </a:p>
                    <a:p>
                      <a:pPr marL="263525" indent="-263525">
                        <a:buFont typeface="Wingdings" pitchFamily="2" charset="2"/>
                        <a:buChar char="ü"/>
                      </a:pPr>
                      <a:r>
                        <a:rPr lang="en-ZA" sz="1400" dirty="0" smtClean="0"/>
                        <a:t>Attendance and</a:t>
                      </a:r>
                      <a:r>
                        <a:rPr lang="en-ZA" sz="1400" baseline="0" dirty="0" smtClean="0"/>
                        <a:t> scheduling of training sessions base on user specific requirements</a:t>
                      </a:r>
                    </a:p>
                    <a:p>
                      <a:pPr marL="263525" indent="-263525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Read communications i.e. MFMA Circulars</a:t>
                      </a:r>
                    </a:p>
                    <a:p>
                      <a:pPr marL="263525" indent="-263525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Constant feedback to political and administrative leadership (quarterly)</a:t>
                      </a:r>
                    </a:p>
                    <a:p>
                      <a:pPr marL="263525" indent="-263525">
                        <a:buFont typeface="Wingdings" pitchFamily="2" charset="2"/>
                        <a:buChar char="ü"/>
                      </a:pPr>
                      <a:r>
                        <a:rPr lang="en-ZA" sz="1400" baseline="0" dirty="0" smtClean="0"/>
                        <a:t>Ownership of this reform is key to municipal success!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5)Migration to SCOA classification (system</a:t>
                      </a:r>
                      <a:r>
                        <a:rPr lang="en-ZA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vendor management)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Preparation and finalisation of take on balances and historical information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Detailed migration project plan (vendor) and MOU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Compilation of detail budgets - SCOA classification across segments (2017/18 MTREF)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Testing and user acceptance</a:t>
                      </a:r>
                      <a:endParaRPr lang="en-ZA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Wingdings" pitchFamily="2" charset="2"/>
                        <a:buNone/>
                      </a:pPr>
                      <a:endParaRPr lang="en-ZA" sz="14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On-going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On-going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December 2016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December 2016 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ü"/>
                        <a:tabLst/>
                        <a:defRPr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December 2016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Font typeface="Wingdings" pitchFamily="2" charset="2"/>
                        <a:buNone/>
                      </a:pPr>
                      <a:endParaRPr lang="en-ZA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On-going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February 2017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March 2017</a:t>
                      </a: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endParaRPr lang="en-ZA" sz="14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indent="-285750" algn="l" defTabSz="914400" rtl="0" eaLnBrk="1" latinLnBrk="0" hangingPunct="1">
                        <a:buFont typeface="Wingdings" pitchFamily="2" charset="2"/>
                        <a:buChar char="ü"/>
                      </a:pPr>
                      <a:r>
                        <a:rPr lang="en-ZA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Jan to June</a:t>
                      </a:r>
                      <a:endParaRPr lang="en-ZA" sz="14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828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A3BEF40-9246-468A-B0C4-156E9F8FF6DF}"/>
</file>

<file path=customXml/itemProps2.xml><?xml version="1.0" encoding="utf-8"?>
<ds:datastoreItem xmlns:ds="http://schemas.openxmlformats.org/officeDocument/2006/customXml" ds:itemID="{B3B45CB7-1240-4C96-AE7E-044E9DF8D2F6}"/>
</file>

<file path=customXml/itemProps3.xml><?xml version="1.0" encoding="utf-8"?>
<ds:datastoreItem xmlns:ds="http://schemas.openxmlformats.org/officeDocument/2006/customXml" ds:itemID="{8AFF80EB-197C-4FDD-BE19-8B14F1A1B013}"/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500</Words>
  <Application>Microsoft Office PowerPoint</Application>
  <PresentationFormat>On-screen Show (4:3)</PresentationFormat>
  <Paragraphs>166</Paragraphs>
  <Slides>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Blank Presentation</vt:lpstr>
      <vt:lpstr>3_Office Theme</vt:lpstr>
      <vt:lpstr>   SCOA – One Information Session  Project Plan and Key Milestones </vt:lpstr>
      <vt:lpstr>Project Plan and Key Milestones – Non-piloting municipalities (1)</vt:lpstr>
      <vt:lpstr>Project Plan and Key Milestones – Non-piloting municipalities (2)</vt:lpstr>
      <vt:lpstr>Project Plan and Key Milestones – Non-piloting municipalities (3)</vt:lpstr>
      <vt:lpstr>Project Plan and Key Milestones – Non-piloting municipalities (4)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Plan and Key Milestones – Non-piloting municipalities (1)</dc:title>
  <dc:creator>Carl Stroud</dc:creator>
  <cp:lastModifiedBy>Ajay Natverlal Daya</cp:lastModifiedBy>
  <cp:revision>6</cp:revision>
  <dcterms:created xsi:type="dcterms:W3CDTF">2014-11-18T13:18:26Z</dcterms:created>
  <dcterms:modified xsi:type="dcterms:W3CDTF">2014-11-20T11:21:09Z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